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1"/>
  </p:notesMasterIdLst>
  <p:sldIdLst>
    <p:sldId id="256" r:id="rId2"/>
    <p:sldId id="308" r:id="rId3"/>
    <p:sldId id="266" r:id="rId4"/>
    <p:sldId id="259" r:id="rId5"/>
    <p:sldId id="309" r:id="rId6"/>
    <p:sldId id="260" r:id="rId7"/>
    <p:sldId id="310" r:id="rId8"/>
    <p:sldId id="261" r:id="rId9"/>
    <p:sldId id="311" r:id="rId10"/>
    <p:sldId id="291" r:id="rId11"/>
    <p:sldId id="292" r:id="rId12"/>
    <p:sldId id="312" r:id="rId13"/>
    <p:sldId id="293" r:id="rId14"/>
    <p:sldId id="313" r:id="rId15"/>
    <p:sldId id="295" r:id="rId16"/>
    <p:sldId id="314" r:id="rId17"/>
    <p:sldId id="297" r:id="rId18"/>
    <p:sldId id="298" r:id="rId19"/>
    <p:sldId id="315" r:id="rId20"/>
    <p:sldId id="299" r:id="rId21"/>
    <p:sldId id="316" r:id="rId22"/>
    <p:sldId id="300" r:id="rId23"/>
    <p:sldId id="317" r:id="rId24"/>
    <p:sldId id="302" r:id="rId25"/>
    <p:sldId id="318" r:id="rId26"/>
    <p:sldId id="304" r:id="rId27"/>
    <p:sldId id="305" r:id="rId28"/>
    <p:sldId id="307" r:id="rId29"/>
    <p:sldId id="319" r:id="rId30"/>
  </p:sldIdLst>
  <p:sldSz cx="9144000" cy="5143500" type="screen16x9"/>
  <p:notesSz cx="6858000" cy="9144000"/>
  <p:embeddedFontLst>
    <p:embeddedFont>
      <p:font typeface="Montserrat" panose="00000500000000000000" pitchFamily="50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51D"/>
    <a:srgbClr val="FF6C00"/>
    <a:srgbClr val="000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3818A80-95D6-090B-3BFC-19277D3EE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4E60783-5849-59E6-E2D1-55F4660498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C0EEB3F-3EBA-A81A-1E1B-E45BB01D9D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8999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82603BC-596E-3BC1-1C66-7DAC70EB1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B03A516-EA6B-442E-974C-2D8FFEAA73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06A6E77-CD28-26CC-4893-119A4741D7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19023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281120B-9694-5502-C90C-37B2ADF4D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888BB699-59D2-F435-2655-8B983473F8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C417AA4A-6013-5FFF-2C93-9542997ACE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89374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778BA7F-91D1-0AD9-DBD6-130307E2D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9BB5449-5889-1DC8-1522-0B4EBF4CD3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B85266F-E524-B123-EA33-F1539AC375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8686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7294354-19C8-E938-E2B3-4A66CD960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4248624C-B28E-BDBE-2BC2-0A5EC9025E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9D054493-728C-A114-26CC-06152923B6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1271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0C33746-BF90-672C-104C-8CF833D77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88F85E5-9814-661F-17E5-8A2048A88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3C8B4F6-E9D4-D466-53CE-9638C6C703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5679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47FC133-553B-138C-4BA0-298139F2B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9E3A0-A895-DECD-E782-509D386502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A1E2C683-02F9-79A4-28BF-E8ABF01D59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7621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A46A366-8397-5B5E-80BC-D3580C84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2777B5-AF81-DF08-5944-5F58F43323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060BEF2-0388-5690-D7AB-DC2FB37F60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829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B1034A8-F72E-E05F-FEDD-6C11AA8BE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9E76BE9-F684-9AD6-F68D-C7EF45BB43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20CF4AD-68B2-C5AB-9CA4-904025C675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7078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E5DB1C4-1545-05B5-9960-13DC9590F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F8426028-D6EC-7D1A-CF1E-8416726DE1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154C088-2944-947B-E7D1-CD251B9061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532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0A53979-41DA-C60F-7B09-C2EFAF601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023EE763-7527-C11F-C27C-C5ED19C42B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83F75EEF-AC24-6907-9BA9-BBB1E7CCA5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95407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8C2F451-7689-3E22-27EC-3926AECDE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0F05BFA-998E-FFD6-9B19-4E93B99BBF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9970118-F549-EA50-01D6-A862E10589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83608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2BB4931-8580-9998-73C8-6611338D3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45D4E41D-8CB8-32BF-6567-9596E0AF01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BCD34A94-74B0-C2FC-83C8-DF87ECC90C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15658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5DE8AF5-3A02-E380-656B-76BA14C8A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A447D74-4EFA-6A9E-EEBE-ACC27A6E66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BC4A089-8D0A-E223-D795-EA7E5D9ED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44788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3B0857B-585D-BD0D-29FB-972F072B8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5CCEA2F-15AF-A695-4225-92D9B44173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EF2F48A9-89B9-8049-BF5E-391C9278C3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33555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6DD2765-5FCF-01A8-C008-E6100FC8E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DF9534E-F070-C60D-ECAE-5A96D3F38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F5C9EF5-AA85-8365-BAB4-BD6E76A9F7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44645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1594DEC-894F-AE30-4318-C05D151A7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5108F852-FEDE-7EDF-62D4-5C06C87790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703E604-4E5F-32A7-3AE4-5CC806B7BE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96166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32374C7-3422-662C-4294-32211EFDA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F263EBD-B9E9-32BE-AA52-5E5F5964F7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3FADEF-1A37-21E0-2060-1C82350CF7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11459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2F75C7C-3F6E-4CCE-1366-E830F91FE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DB68BE7-1D3D-A53A-FA5F-DDEB1A20FC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7460BE7-FF9E-519A-99B4-748268194A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50268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E6AA90F-086E-2521-2EF1-8116D6972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B823D9B-6FB6-8031-029C-A1F45599E5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48C7A06-9D1A-AEEE-6166-782A712772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82953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4B733140-3054-6875-1879-196993257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DEB00CD-1707-7A03-F859-1862C22C58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8FB4B54-5295-E557-CD10-EE808D63A0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3648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D0330C6-7168-72E3-A6D9-CFF1F015D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17B891A-A506-EE44-4E5B-0E0CD65FAC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DE11BA5-8935-808B-847A-19479D3FB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0786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88A321F-C7BD-D3C8-5AD2-8D3100D17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FDA162F-335E-6468-15EA-9BDE4B7C1A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E929ED5-B9EC-563E-C3E4-7A4AE82071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614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21967E6-C048-7CF3-31AF-A391FAA1E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0830540-58EF-566A-0555-EF3A312EB3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8FFF006E-C5F1-A057-2E12-517DA670FC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4509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ABC7BA8-FAA2-1498-6A0C-6042BF713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69B3D46-8DF9-E70F-5701-F580B5E494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1B54811-B764-CF2C-D050-06CF67406D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1165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E3622B63-0066-F614-CB8C-FCD718C8B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3DFE305-0805-6D17-E4FA-65BEB3D491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9DC703C-0257-51DC-609A-F3816ABE2A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165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94DDFE1-2DD6-1A94-843C-E45661A7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F909F82-827B-0F7B-571D-38479A6612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61828D3-F8B9-D87D-92D4-A70AF68EB5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6666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ADDE8F9-6EDE-6829-1F26-EA749432F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FCEAE726-378B-CC75-D48A-0A390AB99A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4F479D7-61B4-76F1-FF58-5F3C7FB67E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746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BE7F67E-E06B-7E01-B5DA-C1FF6EDC7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5376D09-368F-34C4-F2BF-6621D8BF87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CB0ECB0D-4F3D-D3DF-8318-E98FC5398046}"/>
              </a:ext>
            </a:extLst>
          </p:cNvPr>
          <p:cNvSpPr txBox="1"/>
          <p:nvPr/>
        </p:nvSpPr>
        <p:spPr>
          <a:xfrm>
            <a:off x="820756" y="490197"/>
            <a:ext cx="7199523" cy="3662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Como montar começo, meio e fim de uma copy?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Fórmula da Estrutura Clássica  AIDA: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Atenção (</a:t>
            </a:r>
            <a:r>
              <a:rPr lang="pt-BR" sz="2500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headline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)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Interesse (dor ou desejo)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Desejo (benefício emocional)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Ação (chamada prática)</a:t>
            </a:r>
          </a:p>
          <a:p>
            <a:pPr>
              <a:spcAft>
                <a:spcPts val="800"/>
              </a:spcAft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86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6EFC712-9844-38EA-FF11-33C2933B6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D449F4E-F5AC-0829-DBA9-59E1B057E3D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875E4339-F7A8-EE47-3770-9C6E7F120900}"/>
              </a:ext>
            </a:extLst>
          </p:cNvPr>
          <p:cNvSpPr txBox="1"/>
          <p:nvPr/>
        </p:nvSpPr>
        <p:spPr>
          <a:xfrm>
            <a:off x="820756" y="490197"/>
            <a:ext cx="7199523" cy="2741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Como montar começo, meio e fim de uma copy?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Fórmulas alternativas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PAS (Problema – Agitação – Solução)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BAB (Before – </a:t>
            </a:r>
            <a:r>
              <a:rPr lang="pt-BR" sz="2500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After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 – Bridge)</a:t>
            </a:r>
          </a:p>
          <a:p>
            <a:pPr>
              <a:spcAft>
                <a:spcPts val="800"/>
              </a:spcAft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8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66079464-50EB-7E30-19DE-81FACC8C5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FE091407-C5E9-164F-460C-C487D4CDEFC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138E865-AAAF-B79F-8B94-03CA2AEAA46D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3BF3871E-2AEA-4DBF-61A0-75818DD27D09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84149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0E492D8-33CB-005F-5336-36C5FE5BB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D8769CC-73EE-75A9-26F4-EB56EC8593C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821476A1-C92B-391C-5074-141EAD5F070D}"/>
              </a:ext>
            </a:extLst>
          </p:cNvPr>
          <p:cNvSpPr txBox="1"/>
          <p:nvPr/>
        </p:nvSpPr>
        <p:spPr>
          <a:xfrm>
            <a:off x="820756" y="490197"/>
            <a:ext cx="7199523" cy="3072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Como escrever títulos poderosos?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Use números, perguntas, urgência ou promessas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Ex.: “7 passos para dobrar seu engajamento”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Fórmula mágica: Curiosidade + Benefício + Clareza</a:t>
            </a:r>
          </a:p>
          <a:p>
            <a:pPr>
              <a:spcAft>
                <a:spcPts val="800"/>
              </a:spcAft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71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11211FC-74E3-EC49-AAE7-7FA76CA3D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7C68A626-F3B4-F51D-768C-923D470F24B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A2860DDE-FC67-5744-6766-0C796500B24C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B16AFF60-B9CB-F14E-4B51-B2DCF6E53BD4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65797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14C2A68-D5E5-4117-7948-2915BEE1E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B921A58-72A8-85C7-EFA5-AB16880954A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A9088032-FA1A-4E7A-FADB-0D99295AC561}"/>
              </a:ext>
            </a:extLst>
          </p:cNvPr>
          <p:cNvSpPr txBox="1"/>
          <p:nvPr/>
        </p:nvSpPr>
        <p:spPr>
          <a:xfrm>
            <a:off x="820756" y="765618"/>
            <a:ext cx="7199523" cy="2579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Gatilhos emocionais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Escassez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Prova social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Novidade</a:t>
            </a:r>
          </a:p>
          <a:p>
            <a:pPr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Autoridade</a:t>
            </a: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71D37E2E-BE70-8DC0-4F32-BEF7CEF9A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37EC5E3-1936-7F53-6896-320A5EC0BDF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55CE6104-C1E6-7A26-4200-DCE9695306EA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5AA85ACA-C4FE-17E4-FCE1-7C026907F5BA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98012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9A7B8B0-9671-B7E9-C805-E2929F307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45DE7E8-AC00-1A65-AFE7-983E9956C36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0E014A9F-AA56-1670-C0CA-14DA4BB1A79D}"/>
              </a:ext>
            </a:extLst>
          </p:cNvPr>
          <p:cNvSpPr txBox="1"/>
          <p:nvPr/>
        </p:nvSpPr>
        <p:spPr>
          <a:xfrm>
            <a:off x="1316516" y="429090"/>
            <a:ext cx="7199523" cy="3944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Copywriting para redes sociais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Arial"/>
              <a:buNone/>
            </a:pP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Instagram/</a:t>
            </a:r>
            <a:r>
              <a:rPr lang="pt-BR" sz="2500" b="1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Tiktok</a:t>
            </a: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: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 emocional, visual, rápido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Arial"/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</a:t>
            </a: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Facebook: 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narrativo, pessoal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Arial"/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</a:t>
            </a: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LinkedIn: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 autoridade, profissional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Arial"/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</a:t>
            </a: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YouTube: 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SEO e </a:t>
            </a:r>
            <a:r>
              <a:rPr lang="pt-BR" sz="2500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storytelling</a:t>
            </a:r>
            <a:endParaRPr lang="pt-BR" sz="2500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  <a:p>
            <a:pPr>
              <a:spcAft>
                <a:spcPts val="800"/>
              </a:spcAft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74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5DB03C3-43F8-142D-E8BB-1285A25C8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CF11E8-376C-2647-C8D5-AD4905F9E7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C2550641-5D2F-4CF4-E8DA-CFE14A8CC2D6}"/>
              </a:ext>
            </a:extLst>
          </p:cNvPr>
          <p:cNvSpPr txBox="1"/>
          <p:nvPr/>
        </p:nvSpPr>
        <p:spPr>
          <a:xfrm>
            <a:off x="1316516" y="429090"/>
            <a:ext cx="7199523" cy="3841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Estrutura básica  para redes sociais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Gancho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 (primeira linha forte)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</a:t>
            </a: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Desenvolvimento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 (história, exemplo ou prova)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Chamada para ação </a:t>
            </a: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(engajar, salvar, comentar, clicar)</a:t>
            </a:r>
          </a:p>
          <a:p>
            <a:pPr>
              <a:spcAft>
                <a:spcPts val="800"/>
              </a:spcAft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8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B144C23-E8DE-6F5C-7B31-0410CA3C4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587F9445-7523-986D-AEA1-73D36F1746E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158E771A-542E-794A-8DA2-FFB4E4AD5B54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F3B44D77-022D-CB3D-7C58-1EF9D40C3786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82552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A3075D0-8CC3-95A0-F9A4-57DE2808B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53E7C39-5EBE-B9DD-F122-B7A23B13329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3EC0BD30-A026-9E8E-8AA7-82459EDA6758}"/>
              </a:ext>
            </a:extLst>
          </p:cNvPr>
          <p:cNvSpPr txBox="1"/>
          <p:nvPr/>
        </p:nvSpPr>
        <p:spPr>
          <a:xfrm>
            <a:off x="837850" y="629133"/>
            <a:ext cx="6323113" cy="1942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3FEBAFA3-ECC6-315E-1550-9A8BCB22F348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3934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858EDBE-41E2-41BF-6769-86126439F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A0975CB-B713-0EBC-67F4-DBD1AAE1365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7112F81E-BDD4-322A-0A9F-98BABFC1DBBA}"/>
              </a:ext>
            </a:extLst>
          </p:cNvPr>
          <p:cNvSpPr txBox="1"/>
          <p:nvPr/>
        </p:nvSpPr>
        <p:spPr>
          <a:xfrm>
            <a:off x="1316516" y="429090"/>
            <a:ext cx="7199523" cy="4634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25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Conteúdo Raiz x Conteúdo Nutella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Raiz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Longo, profundo, educativo (ex.: aula, artigo, live)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500" b="1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500" b="1" spc="-200" dirty="0">
                <a:solidFill>
                  <a:srgbClr val="02051D"/>
                </a:solidFill>
                <a:latin typeface="Montserrat" panose="00000500000000000000" pitchFamily="2" charset="0"/>
              </a:rPr>
              <a:t>Nutella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Trechos, cortes, resumos, bastidores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5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Otimiza o tempo e aumenta presença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endParaRPr lang="pt-BR" sz="3200" spc="-200" dirty="0">
              <a:solidFill>
                <a:srgbClr val="FF6C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6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00605D3B-AD16-2D6E-7F33-B7C851752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D8DAC23E-91A3-7AB6-5777-3C96351985F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2844BB4F-57F9-57D0-8E5D-673E355CCD00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C2E6193C-CA4B-CD9A-4890-BF9070CE32B0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48576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D5163F9-17CC-7FC4-4941-2463E52FF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00E65A1-EA1B-29CF-B6CB-6A214B40918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DFD23AA4-F1A5-C85D-ECEF-02933A574E40}"/>
              </a:ext>
            </a:extLst>
          </p:cNvPr>
          <p:cNvSpPr txBox="1"/>
          <p:nvPr/>
        </p:nvSpPr>
        <p:spPr>
          <a:xfrm>
            <a:off x="1151264" y="726545"/>
            <a:ext cx="7199523" cy="3174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Fórmula ideal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3600" b="1" dirty="0">
                <a:solidFill>
                  <a:srgbClr val="FF6C00"/>
                </a:solidFill>
                <a:latin typeface="Montserrat"/>
              </a:rPr>
              <a:t>R2N5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3600" b="1" dirty="0">
              <a:solidFill>
                <a:srgbClr val="FF6C00"/>
              </a:solidFill>
              <a:latin typeface="Montserrat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</a:rPr>
              <a:t>Ferramenta de corte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600" b="1" dirty="0" err="1">
                <a:solidFill>
                  <a:srgbClr val="FF6C00"/>
                </a:solidFill>
                <a:latin typeface="Montserrat"/>
              </a:rPr>
              <a:t>OptusClip</a:t>
            </a:r>
            <a:endParaRPr lang="pt-BR" sz="3600" b="1" dirty="0">
              <a:solidFill>
                <a:srgbClr val="FF6C00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37669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24F240D-C6F0-583E-1C67-16B0BE51C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B858E679-F72A-63F6-C78E-7497BA53C6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30AEE75B-5906-C26C-AE6F-9AEABF12ADB4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756CC7F-0A3A-3AAB-A27B-FC351FA231C2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737695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ED1F73C-FB4B-4268-7758-D34C25FC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8035D56-9266-3453-F472-F42D254E9BA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95DF91E0-A4CD-B8AF-9C97-797CD320ECFC}"/>
              </a:ext>
            </a:extLst>
          </p:cNvPr>
          <p:cNvSpPr txBox="1"/>
          <p:nvPr/>
        </p:nvSpPr>
        <p:spPr>
          <a:xfrm>
            <a:off x="754657" y="737562"/>
            <a:ext cx="7199523" cy="38778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Calendário semanal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Categorias: educativo, institucional, bastidores, CTA (</a:t>
            </a:r>
            <a:r>
              <a:rPr lang="pt-BR" sz="2200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Trello</a:t>
            </a: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Segunda: Dica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Terça: Story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Quarta: </a:t>
            </a:r>
            <a:r>
              <a:rPr lang="pt-BR" sz="2200" spc="-200" dirty="0" err="1">
                <a:solidFill>
                  <a:srgbClr val="02051D"/>
                </a:solidFill>
                <a:latin typeface="Montserrat" panose="00000500000000000000" pitchFamily="2" charset="0"/>
              </a:rPr>
              <a:t>Reels</a:t>
            </a:r>
            <a:endParaRPr lang="pt-BR" sz="2200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Quinta: Bastidores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Sexta: CTA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3600" b="1" dirty="0">
              <a:solidFill>
                <a:srgbClr val="FF6C00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5337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3F7DD1AE-6403-E027-CB7E-94F376EF0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7F91A65F-7A65-8A0B-25A4-BE0F8B2C6D0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CE72942A-C4AC-B33B-64EE-C1421EBEF6AC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DF3873C4-1000-11C7-141D-ED3401B9A06E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175252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87ABE47-801F-211A-EDC1-6EF20CD93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6325251-E2DD-DDEE-2E4F-1785260200D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9A3321F5-1673-8511-98D1-2872C9486002}"/>
              </a:ext>
            </a:extLst>
          </p:cNvPr>
          <p:cNvSpPr txBox="1"/>
          <p:nvPr/>
        </p:nvSpPr>
        <p:spPr>
          <a:xfrm>
            <a:off x="754657" y="737562"/>
            <a:ext cx="7199523" cy="1088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Criação de conteúdos </a:t>
            </a:r>
            <a:r>
              <a:rPr lang="pt-BR" sz="3600" b="1" spc="-200" dirty="0" err="1">
                <a:solidFill>
                  <a:srgbClr val="00061C"/>
                </a:solidFill>
                <a:latin typeface="Montserrat" panose="00000500000000000000" pitchFamily="2" charset="0"/>
              </a:rPr>
              <a:t>ChatGpt</a:t>
            </a:r>
            <a:endParaRPr lang="pt-BR" sz="3600" b="1" spc="-200" dirty="0">
              <a:solidFill>
                <a:srgbClr val="00061C"/>
              </a:solidFill>
              <a:latin typeface="Montserrat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3600" b="1" dirty="0">
              <a:solidFill>
                <a:srgbClr val="FF6C00"/>
              </a:solidFill>
              <a:latin typeface="Montserra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1D98EB-FDF4-2CC6-0F0D-E8C5984C17A8}"/>
              </a:ext>
            </a:extLst>
          </p:cNvPr>
          <p:cNvSpPr txBox="1"/>
          <p:nvPr/>
        </p:nvSpPr>
        <p:spPr>
          <a:xfrm>
            <a:off x="881349" y="1654045"/>
            <a:ext cx="7199523" cy="1962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Exemplo de prompt: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“Crie uma legenda para Instagram sobre como a oratória transforma a autoconfiança, em tom inspirador, com chamada para comentar nos comentários.”</a:t>
            </a:r>
          </a:p>
          <a:p>
            <a:pPr>
              <a:spcAft>
                <a:spcPts val="800"/>
              </a:spcAft>
            </a:pPr>
            <a:endParaRPr lang="pt-BR" sz="1400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66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D03D06A-A3C8-BC6D-BEDD-18E5AEB50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AD7142F-ADF1-C804-5E43-ADDDD431C6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B9A1AA87-FA5A-7E17-3B39-9B408EAFD915}"/>
              </a:ext>
            </a:extLst>
          </p:cNvPr>
          <p:cNvSpPr txBox="1"/>
          <p:nvPr/>
        </p:nvSpPr>
        <p:spPr>
          <a:xfrm>
            <a:off x="754657" y="737562"/>
            <a:ext cx="7199523" cy="1088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Criação de conteúdos </a:t>
            </a:r>
            <a:r>
              <a:rPr lang="pt-BR" sz="3600" b="1" spc="-200" dirty="0" err="1">
                <a:solidFill>
                  <a:srgbClr val="00061C"/>
                </a:solidFill>
                <a:latin typeface="Montserrat" panose="00000500000000000000" pitchFamily="2" charset="0"/>
              </a:rPr>
              <a:t>ChatGpt</a:t>
            </a:r>
            <a:endParaRPr lang="pt-BR" sz="3600" b="1" spc="-200" dirty="0">
              <a:solidFill>
                <a:srgbClr val="00061C"/>
              </a:solidFill>
              <a:latin typeface="Montserrat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3600" b="1" dirty="0">
              <a:solidFill>
                <a:srgbClr val="FF6C00"/>
              </a:solidFill>
              <a:latin typeface="Montserra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B297D54-6857-0ECF-DA8A-51AD86EE8D40}"/>
              </a:ext>
            </a:extLst>
          </p:cNvPr>
          <p:cNvSpPr txBox="1"/>
          <p:nvPr/>
        </p:nvSpPr>
        <p:spPr>
          <a:xfrm>
            <a:off x="754656" y="1746750"/>
            <a:ext cx="7199523" cy="1237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Você entra com intenção e direção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ChatGPT entrega ideias, você refina com intuição</a:t>
            </a:r>
          </a:p>
          <a:p>
            <a:pPr>
              <a:spcAft>
                <a:spcPts val="800"/>
              </a:spcAft>
            </a:pPr>
            <a:endParaRPr lang="pt-BR" sz="1400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80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D2F854F-AB1B-1319-BC6A-E402F6BA4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8ED092B-44F3-50EC-3DDE-3ADA498959F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1EEF85EB-71E3-AC2F-A8F2-7AAF82186EEB}"/>
              </a:ext>
            </a:extLst>
          </p:cNvPr>
          <p:cNvSpPr txBox="1"/>
          <p:nvPr/>
        </p:nvSpPr>
        <p:spPr>
          <a:xfrm>
            <a:off x="754657" y="737562"/>
            <a:ext cx="7199523" cy="1088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6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Criação de conteúdos </a:t>
            </a:r>
            <a:r>
              <a:rPr lang="pt-BR" sz="3600" b="1" spc="-200" dirty="0" err="1">
                <a:solidFill>
                  <a:srgbClr val="00061C"/>
                </a:solidFill>
                <a:latin typeface="Montserrat" panose="00000500000000000000" pitchFamily="2" charset="0"/>
              </a:rPr>
              <a:t>ChatGpt</a:t>
            </a:r>
            <a:endParaRPr lang="pt-BR" sz="3600" b="1" spc="-200" dirty="0">
              <a:solidFill>
                <a:srgbClr val="00061C"/>
              </a:solidFill>
              <a:latin typeface="Montserrat" panose="000005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3600" b="1" dirty="0">
              <a:solidFill>
                <a:srgbClr val="FF6C00"/>
              </a:solidFill>
              <a:latin typeface="Montserra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61690BF-F7FA-F3BB-6B24-2D23537AB459}"/>
              </a:ext>
            </a:extLst>
          </p:cNvPr>
          <p:cNvSpPr txBox="1"/>
          <p:nvPr/>
        </p:nvSpPr>
        <p:spPr>
          <a:xfrm>
            <a:off x="754656" y="1746750"/>
            <a:ext cx="7199523" cy="2167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Criar um post (texto + ideia de imagem) com base em: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Um tema emocional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Um CTA claro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2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 Uso de ferramenta (ChatGPT)</a:t>
            </a:r>
          </a:p>
          <a:p>
            <a:pPr>
              <a:spcAft>
                <a:spcPts val="800"/>
              </a:spcAft>
            </a:pPr>
            <a:endParaRPr lang="pt-BR" sz="1400" spc="-200" dirty="0">
              <a:solidFill>
                <a:srgbClr val="02051D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21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DC12B01-BF68-C6D0-0338-CB3EC1F5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B8B7CE-855B-CFDB-1BB1-EDCA1727768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87B950D6-BDB1-25F5-C17A-3EF363F1F4D4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DD32D0F1-665A-FA65-A27E-6FD172754152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25636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F98B250-29E5-DA68-744B-1A4A52AB2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34B54BD-B81B-439A-2865-F641DB6A183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88E0DEC-7DD0-BBF1-FE75-4043C088F7CF}"/>
              </a:ext>
            </a:extLst>
          </p:cNvPr>
          <p:cNvSpPr txBox="1"/>
          <p:nvPr/>
        </p:nvSpPr>
        <p:spPr>
          <a:xfrm>
            <a:off x="163054" y="301087"/>
            <a:ext cx="6402999" cy="41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60000"/>
              </a:lnSpc>
            </a:pPr>
            <a:r>
              <a:rPr lang="pt-BR" sz="3200" b="1" dirty="0">
                <a:solidFill>
                  <a:srgbClr val="02051D"/>
                </a:solidFill>
                <a:latin typeface="Montserrat"/>
              </a:rPr>
              <a:t>O que é Copywriting?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F225D80-C16A-3B7C-709D-224C0371EC57}"/>
              </a:ext>
            </a:extLst>
          </p:cNvPr>
          <p:cNvSpPr txBox="1"/>
          <p:nvPr/>
        </p:nvSpPr>
        <p:spPr>
          <a:xfrm>
            <a:off x="782189" y="911080"/>
            <a:ext cx="8361801" cy="316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02051D"/>
                </a:solidFill>
                <a:latin typeface="Montserrat"/>
              </a:rPr>
              <a:t>Texto persuasivo com objetivo de conversão (clique, compra, agendamento etc.)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02051D"/>
                </a:solidFill>
                <a:latin typeface="Montserrat"/>
              </a:rPr>
              <a:t> Foco em emoção, urgência e benefício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02051D"/>
                </a:solidFill>
                <a:latin typeface="Montserrat"/>
              </a:rPr>
              <a:t> Exemplo: “Compre agora e transforme sua comunicação</a:t>
            </a:r>
            <a:r>
              <a:rPr lang="pt-BR" sz="3200" b="1" dirty="0">
                <a:solidFill>
                  <a:srgbClr val="02051D"/>
                </a:solidFill>
                <a:latin typeface="Montserrat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363798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AF37E21-AA99-3C6B-0CC3-CC3CDA61B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5D1CD0D-6412-5FB4-6D93-65234FAAB9E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3F9EA5A-1B23-FAAA-BE93-089E0E471C6C}"/>
              </a:ext>
            </a:extLst>
          </p:cNvPr>
          <p:cNvSpPr txBox="1"/>
          <p:nvPr/>
        </p:nvSpPr>
        <p:spPr>
          <a:xfrm>
            <a:off x="475186" y="442512"/>
            <a:ext cx="7144905" cy="8802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0000"/>
              </a:lnSpc>
            </a:pPr>
            <a:r>
              <a:rPr lang="pt-BR" sz="3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Qual a diferença entre</a:t>
            </a:r>
          </a:p>
          <a:p>
            <a:pPr algn="l">
              <a:lnSpc>
                <a:spcPct val="80000"/>
              </a:lnSpc>
            </a:pPr>
            <a:r>
              <a:rPr lang="pt-BR" sz="32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M</a:t>
            </a:r>
            <a:r>
              <a:rPr lang="pt-BR" sz="3200" b="0" spc="-200" dirty="0">
                <a:solidFill>
                  <a:srgbClr val="FF6C00"/>
                </a:solidFill>
                <a:latin typeface="Montserrat" panose="00000500000000000000" pitchFamily="2" charset="0"/>
              </a:rPr>
              <a:t>arketing de conteúdo e Copywriting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C2F239F-8881-A227-5EBC-D34783E4073E}"/>
              </a:ext>
            </a:extLst>
          </p:cNvPr>
          <p:cNvSpPr txBox="1"/>
          <p:nvPr/>
        </p:nvSpPr>
        <p:spPr>
          <a:xfrm>
            <a:off x="815248" y="2038125"/>
            <a:ext cx="4649118" cy="63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Marketing   de  conteúdo:</a:t>
            </a:r>
          </a:p>
          <a:p>
            <a:pPr algn="l">
              <a:lnSpc>
                <a:spcPct val="80000"/>
              </a:lnSpc>
            </a:pPr>
            <a:r>
              <a:rPr lang="pt-BR" sz="2200" spc="-200" dirty="0">
                <a:solidFill>
                  <a:srgbClr val="00061C"/>
                </a:solidFill>
                <a:latin typeface="Montserrat" panose="00000500000000000000" pitchFamily="2" charset="0"/>
              </a:rPr>
              <a:t>Valor, Educação e Relacionamento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3F5979A-C327-A405-E45C-A6156749359F}"/>
              </a:ext>
            </a:extLst>
          </p:cNvPr>
          <p:cNvSpPr txBox="1"/>
          <p:nvPr/>
        </p:nvSpPr>
        <p:spPr>
          <a:xfrm>
            <a:off x="815248" y="2916116"/>
            <a:ext cx="4649118" cy="63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Copywriting:</a:t>
            </a:r>
          </a:p>
          <a:p>
            <a:pPr algn="l">
              <a:lnSpc>
                <a:spcPct val="80000"/>
              </a:lnSpc>
            </a:pPr>
            <a:r>
              <a:rPr lang="pt-BR" sz="2200" spc="-200" dirty="0">
                <a:solidFill>
                  <a:srgbClr val="00061C"/>
                </a:solidFill>
                <a:latin typeface="Montserrat" panose="00000500000000000000" pitchFamily="2" charset="0"/>
              </a:rPr>
              <a:t>Ação direta e conversão</a:t>
            </a:r>
          </a:p>
        </p:txBody>
      </p:sp>
    </p:spTree>
    <p:extLst>
      <p:ext uri="{BB962C8B-B14F-4D97-AF65-F5344CB8AC3E}">
        <p14:creationId xmlns:p14="http://schemas.microsoft.com/office/powerpoint/2010/main" val="258824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05792FEF-F8A7-A385-67B7-508EED23A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D7A79085-7DB1-5C4E-298B-DA183FB427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6C6485BA-1EF6-8ECB-BD3F-F3524FCA379A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1E785B4-8F27-1308-C7F7-8888FE8D5B97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0679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398A141-4FF1-8054-D5F8-98C189CFD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DD0AD5F-1151-4CA5-62D7-867E678E555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D9AE4DE5-5EF0-7E5C-3E6A-A4F558709F9A}"/>
              </a:ext>
            </a:extLst>
          </p:cNvPr>
          <p:cNvSpPr txBox="1"/>
          <p:nvPr/>
        </p:nvSpPr>
        <p:spPr>
          <a:xfrm>
            <a:off x="655503" y="875788"/>
            <a:ext cx="7199523" cy="2501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/>
              <a:buNone/>
            </a:pPr>
            <a:r>
              <a:rPr lang="pt-BR" sz="3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A Jornada do Conteúdo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  <a:buNone/>
            </a:pPr>
            <a:r>
              <a:rPr lang="pt-BR" sz="32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Topo: Atração (conhecimento)</a:t>
            </a:r>
          </a:p>
          <a:p>
            <a:pPr>
              <a:spcAft>
                <a:spcPts val="800"/>
              </a:spcAft>
              <a:buNone/>
            </a:pPr>
            <a:r>
              <a:rPr lang="pt-BR" sz="32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Meio: Relacionamento (autoridade)</a:t>
            </a:r>
          </a:p>
          <a:p>
            <a:pPr>
              <a:spcAft>
                <a:spcPts val="800"/>
              </a:spcAft>
              <a:buNone/>
            </a:pPr>
            <a:r>
              <a:rPr lang="pt-BR" sz="32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Fundo: Conversão (venda)</a:t>
            </a:r>
          </a:p>
        </p:txBody>
      </p:sp>
    </p:spTree>
    <p:extLst>
      <p:ext uri="{BB962C8B-B14F-4D97-AF65-F5344CB8AC3E}">
        <p14:creationId xmlns:p14="http://schemas.microsoft.com/office/powerpoint/2010/main" val="212933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D1698EB-EC31-A44F-91B0-73F8E140E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4D9E68-8FA5-5D7E-B62F-3BAB31FE5D6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72FD5E0F-6124-FED2-2BA5-735A5DA30D84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938E16F-8919-CD23-0856-0C3B68F320C6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2704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79A8C90-3DB5-1DE3-C9AC-4FE539661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94282F8-A726-C08D-9082-1B301BFFE51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1004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7265F8D3-E531-6862-2C42-57B990D240C6}"/>
              </a:ext>
            </a:extLst>
          </p:cNvPr>
          <p:cNvSpPr txBox="1"/>
          <p:nvPr/>
        </p:nvSpPr>
        <p:spPr>
          <a:xfrm>
            <a:off x="1454227" y="564149"/>
            <a:ext cx="5750804" cy="3785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spc="-200" dirty="0">
                <a:solidFill>
                  <a:srgbClr val="00061C"/>
                </a:solidFill>
                <a:latin typeface="Montserrat" panose="00000500000000000000" pitchFamily="2" charset="0"/>
              </a:rPr>
              <a:t>Ferramentas para melhorar sua copy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ChatGPT (como brainstorm e rascunho)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Claude (mais  humano, entrega mais)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</a:t>
            </a:r>
            <a:r>
              <a:rPr lang="pt-BR" sz="2000" spc="-200" dirty="0" err="1">
                <a:solidFill>
                  <a:srgbClr val="FF6C00"/>
                </a:solidFill>
                <a:latin typeface="Montserrat" panose="00000500000000000000" pitchFamily="2" charset="0"/>
              </a:rPr>
              <a:t>DeepSeek</a:t>
            </a: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 (clareza e leitura)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Manus (Meta)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Gemini (Versão paga)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000" spc="-200" dirty="0">
                <a:solidFill>
                  <a:srgbClr val="FF6C00"/>
                </a:solidFill>
                <a:latin typeface="Montserrat" panose="00000500000000000000" pitchFamily="2" charset="0"/>
              </a:rPr>
              <a:t> **</a:t>
            </a:r>
            <a:r>
              <a:rPr lang="pt-BR" sz="2000" spc="-200" dirty="0">
                <a:solidFill>
                  <a:srgbClr val="02051D"/>
                </a:solidFill>
                <a:latin typeface="Montserrat" panose="00000500000000000000" pitchFamily="2" charset="0"/>
              </a:rPr>
              <a:t>Dica: sempre revisar com olhar humano</a:t>
            </a:r>
          </a:p>
        </p:txBody>
      </p:sp>
    </p:spTree>
    <p:extLst>
      <p:ext uri="{BB962C8B-B14F-4D97-AF65-F5344CB8AC3E}">
        <p14:creationId xmlns:p14="http://schemas.microsoft.com/office/powerpoint/2010/main" val="86687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B809BEA-714E-E852-88F6-8BB50C04B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D4EA63E9-DBF7-B274-77E1-1B440E89085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5BBC128F-0A48-45D4-47DE-1C9ECCD325BF}"/>
              </a:ext>
            </a:extLst>
          </p:cNvPr>
          <p:cNvSpPr txBox="1"/>
          <p:nvPr/>
        </p:nvSpPr>
        <p:spPr>
          <a:xfrm>
            <a:off x="837850" y="1494186"/>
            <a:ext cx="6323113" cy="2473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Produção e Gestão de Conteúdos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600" b="1" dirty="0">
                <a:solidFill>
                  <a:srgbClr val="FF6C00"/>
                </a:solidFill>
                <a:latin typeface="Montserrat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solidFill>
                  <a:srgbClr val="FF6C00"/>
                </a:solidFill>
                <a:latin typeface="Montserrat"/>
              </a:rPr>
              <a:t>Copywriting, Mídias Sociais e Fluxo de Produção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51677ABF-FCCD-4F15-6C66-4AE57B02E2BF}"/>
              </a:ext>
            </a:extLst>
          </p:cNvPr>
          <p:cNvSpPr txBox="1"/>
          <p:nvPr/>
        </p:nvSpPr>
        <p:spPr>
          <a:xfrm>
            <a:off x="837850" y="2002394"/>
            <a:ext cx="4196400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Giovani de Capri</a:t>
            </a:r>
            <a:endParaRPr sz="25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9633961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691</Words>
  <Application>Microsoft Office PowerPoint</Application>
  <PresentationFormat>Apresentação na tela (16:9)</PresentationFormat>
  <Paragraphs>138</Paragraphs>
  <Slides>29</Slides>
  <Notes>29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Montserrat</vt:lpstr>
      <vt:lpstr>Wingdings</vt:lpstr>
      <vt:lpstr>Aptos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asus</dc:creator>
  <cp:lastModifiedBy>Giovani Capri</cp:lastModifiedBy>
  <cp:revision>4</cp:revision>
  <dcterms:modified xsi:type="dcterms:W3CDTF">2026-04-06T14:24:46Z</dcterms:modified>
</cp:coreProperties>
</file>